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16"/>
  </p:notesMasterIdLst>
  <p:sldIdLst>
    <p:sldId id="264" r:id="rId2"/>
    <p:sldId id="306" r:id="rId3"/>
    <p:sldId id="323" r:id="rId4"/>
    <p:sldId id="309" r:id="rId5"/>
    <p:sldId id="270" r:id="rId6"/>
    <p:sldId id="271" r:id="rId7"/>
    <p:sldId id="316" r:id="rId8"/>
    <p:sldId id="259" r:id="rId9"/>
    <p:sldId id="319" r:id="rId10"/>
    <p:sldId id="322" r:id="rId11"/>
    <p:sldId id="320" r:id="rId12"/>
    <p:sldId id="321" r:id="rId13"/>
    <p:sldId id="305" r:id="rId14"/>
    <p:sldId id="318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45"/>
    <p:restoredTop sz="94579"/>
  </p:normalViewPr>
  <p:slideViewPr>
    <p:cSldViewPr snapToGrid="0" snapToObjects="1">
      <p:cViewPr varScale="1">
        <p:scale>
          <a:sx n="54" d="100"/>
          <a:sy n="54" d="100"/>
        </p:scale>
        <p:origin x="208" y="8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33-664F-89FC-B3B00E0E3F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33-664F-89FC-B3B00E0E3F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33-664F-89FC-B3B00E0E3F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70  and higher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33-664F-89FC-B3B00E0E3F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 err="1"/>
              <a:t>Mobilities</a:t>
            </a:r>
            <a:endParaRPr lang="tr-T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Hareketlilik sayıları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Sayfa1!$A$2:$A$9</c:f>
              <c:strCache>
                <c:ptCount val="8"/>
                <c:pt idx="0">
                  <c:v>Architecture</c:v>
                </c:pt>
                <c:pt idx="1">
                  <c:v>Computer Engineering</c:v>
                </c:pt>
                <c:pt idx="2">
                  <c:v>Business Administration</c:v>
                </c:pt>
                <c:pt idx="3">
                  <c:v>Industrial Engineering</c:v>
                </c:pt>
                <c:pt idx="4">
                  <c:v>EEE</c:v>
                </c:pt>
                <c:pt idx="5">
                  <c:v>Mechanical Engineering</c:v>
                </c:pt>
                <c:pt idx="6">
                  <c:v>Civil Engineering</c:v>
                </c:pt>
                <c:pt idx="7">
                  <c:v>Molecular Biology</c:v>
                </c:pt>
              </c:strCache>
            </c:strRef>
          </c:cat>
          <c:val>
            <c:numRef>
              <c:f>Sayfa1!$B$2:$B$9</c:f>
              <c:numCache>
                <c:formatCode>General</c:formatCode>
                <c:ptCount val="8"/>
                <c:pt idx="0">
                  <c:v>24</c:v>
                </c:pt>
                <c:pt idx="1">
                  <c:v>24</c:v>
                </c:pt>
                <c:pt idx="2">
                  <c:v>22</c:v>
                </c:pt>
                <c:pt idx="3">
                  <c:v>19</c:v>
                </c:pt>
                <c:pt idx="4">
                  <c:v>18</c:v>
                </c:pt>
                <c:pt idx="5">
                  <c:v>15</c:v>
                </c:pt>
                <c:pt idx="6">
                  <c:v>14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C5-B34D-902A-43A96A470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236856"/>
        <c:axId val="2079331576"/>
      </c:barChart>
      <c:catAx>
        <c:axId val="203123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79331576"/>
        <c:crosses val="autoZero"/>
        <c:auto val="1"/>
        <c:lblAlgn val="ctr"/>
        <c:lblOffset val="100"/>
        <c:noMultiLvlLbl val="0"/>
      </c:catAx>
      <c:valAx>
        <c:axId val="20793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31236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4E0724-EB98-F64E-9851-17A1FF45E8CD}" type="doc">
      <dgm:prSet loTypeId="urn:microsoft.com/office/officeart/2009/3/layout/StepUpProcess" loCatId="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DC54DC0-31E4-264F-9E6D-2241532D45D1}">
      <dgm:prSet/>
      <dgm:spPr/>
      <dgm:t>
        <a:bodyPr/>
        <a:lstStyle/>
        <a:p>
          <a:pPr rtl="0"/>
          <a:r>
            <a:rPr lang="en-US" dirty="0"/>
            <a:t>Applications</a:t>
          </a:r>
        </a:p>
      </dgm:t>
    </dgm:pt>
    <dgm:pt modelId="{4F3DF104-E727-F24A-A5DE-7BAEB6CE6E6F}" type="parTrans" cxnId="{98918AEF-822D-2C4C-A9D1-4B43DCBA2C60}">
      <dgm:prSet/>
      <dgm:spPr/>
      <dgm:t>
        <a:bodyPr/>
        <a:lstStyle/>
        <a:p>
          <a:endParaRPr lang="en-US"/>
        </a:p>
      </dgm:t>
    </dgm:pt>
    <dgm:pt modelId="{D090C533-A119-9647-A966-F74EF09E6441}" type="sibTrans" cxnId="{98918AEF-822D-2C4C-A9D1-4B43DCBA2C60}">
      <dgm:prSet/>
      <dgm:spPr/>
      <dgm:t>
        <a:bodyPr/>
        <a:lstStyle/>
        <a:p>
          <a:endParaRPr lang="en-US"/>
        </a:p>
      </dgm:t>
    </dgm:pt>
    <dgm:pt modelId="{E0E5C178-C5C0-5C47-9CE9-457FD0E4579F}">
      <dgm:prSet/>
      <dgm:spPr/>
      <dgm:t>
        <a:bodyPr/>
        <a:lstStyle/>
        <a:p>
          <a:pPr rtl="0"/>
          <a:r>
            <a:rPr lang="en-US" dirty="0"/>
            <a:t>Announcement of nominations</a:t>
          </a:r>
        </a:p>
      </dgm:t>
    </dgm:pt>
    <dgm:pt modelId="{7049807E-142A-174F-889F-5DA904509CAB}" type="parTrans" cxnId="{F91925D7-2F27-954D-A871-A1E588EA2208}">
      <dgm:prSet/>
      <dgm:spPr/>
      <dgm:t>
        <a:bodyPr/>
        <a:lstStyle/>
        <a:p>
          <a:endParaRPr lang="en-US"/>
        </a:p>
      </dgm:t>
    </dgm:pt>
    <dgm:pt modelId="{A7B5CE1F-5962-064B-8FCA-CA56147B9C69}" type="sibTrans" cxnId="{F91925D7-2F27-954D-A871-A1E588EA2208}">
      <dgm:prSet/>
      <dgm:spPr/>
      <dgm:t>
        <a:bodyPr/>
        <a:lstStyle/>
        <a:p>
          <a:endParaRPr lang="en-US"/>
        </a:p>
      </dgm:t>
    </dgm:pt>
    <dgm:pt modelId="{ADF41C3D-C15C-C943-A513-93231F41F7E3}">
      <dgm:prSet/>
      <dgm:spPr/>
      <dgm:t>
        <a:bodyPr/>
        <a:lstStyle/>
        <a:p>
          <a:pPr rtl="0"/>
          <a:r>
            <a:rPr lang="en-US" dirty="0"/>
            <a:t>Erasmus Exam</a:t>
          </a:r>
        </a:p>
      </dgm:t>
    </dgm:pt>
    <dgm:pt modelId="{58326740-33A8-9546-9375-26816878657C}" type="parTrans" cxnId="{FEA4839F-91CB-4641-8BD2-08C424817D03}">
      <dgm:prSet/>
      <dgm:spPr/>
      <dgm:t>
        <a:bodyPr/>
        <a:lstStyle/>
        <a:p>
          <a:endParaRPr lang="en-US"/>
        </a:p>
      </dgm:t>
    </dgm:pt>
    <dgm:pt modelId="{DE5817D5-7FF0-E24B-A2C6-DD2424FED027}" type="sibTrans" cxnId="{FEA4839F-91CB-4641-8BD2-08C424817D03}">
      <dgm:prSet/>
      <dgm:spPr/>
      <dgm:t>
        <a:bodyPr/>
        <a:lstStyle/>
        <a:p>
          <a:endParaRPr lang="en-US"/>
        </a:p>
      </dgm:t>
    </dgm:pt>
    <dgm:pt modelId="{C1384839-8B37-694C-BFD3-91EADDEDE093}">
      <dgm:prSet/>
      <dgm:spPr/>
      <dgm:t>
        <a:bodyPr/>
        <a:lstStyle/>
        <a:p>
          <a:pPr rtl="0"/>
          <a:r>
            <a:rPr lang="en-US" dirty="0"/>
            <a:t>% 50 GPA x % 50 Exam results</a:t>
          </a:r>
        </a:p>
      </dgm:t>
    </dgm:pt>
    <dgm:pt modelId="{CC565324-B72B-C946-8DB4-30345A86F5FE}" type="parTrans" cxnId="{275E5580-1EFC-6547-954F-E300FFB73A66}">
      <dgm:prSet/>
      <dgm:spPr/>
      <dgm:t>
        <a:bodyPr/>
        <a:lstStyle/>
        <a:p>
          <a:endParaRPr lang="en-US"/>
        </a:p>
      </dgm:t>
    </dgm:pt>
    <dgm:pt modelId="{C8CA5D8F-E94D-1B49-8D1D-7EB43332073B}" type="sibTrans" cxnId="{275E5580-1EFC-6547-954F-E300FFB73A66}">
      <dgm:prSet/>
      <dgm:spPr/>
      <dgm:t>
        <a:bodyPr/>
        <a:lstStyle/>
        <a:p>
          <a:endParaRPr lang="en-US"/>
        </a:p>
      </dgm:t>
    </dgm:pt>
    <dgm:pt modelId="{538EA000-59D7-6B47-B0E8-F1F4A75C723A}">
      <dgm:prSet/>
      <dgm:spPr/>
      <dgm:t>
        <a:bodyPr/>
        <a:lstStyle/>
        <a:p>
          <a:pPr rtl="0"/>
          <a:r>
            <a:rPr lang="en-US" dirty="0"/>
            <a:t>Call</a:t>
          </a:r>
        </a:p>
      </dgm:t>
    </dgm:pt>
    <dgm:pt modelId="{BE0D7228-2DB4-4649-8804-84C702E1761A}" type="parTrans" cxnId="{4F6E709A-EEC6-024B-9948-3FD51CEA9D8A}">
      <dgm:prSet/>
      <dgm:spPr/>
      <dgm:t>
        <a:bodyPr/>
        <a:lstStyle/>
        <a:p>
          <a:endParaRPr lang="en-US"/>
        </a:p>
      </dgm:t>
    </dgm:pt>
    <dgm:pt modelId="{C81BDE2E-9049-1247-9504-ADC28BE7EFCB}" type="sibTrans" cxnId="{4F6E709A-EEC6-024B-9948-3FD51CEA9D8A}">
      <dgm:prSet/>
      <dgm:spPr/>
      <dgm:t>
        <a:bodyPr/>
        <a:lstStyle/>
        <a:p>
          <a:endParaRPr lang="en-US"/>
        </a:p>
      </dgm:t>
    </dgm:pt>
    <dgm:pt modelId="{5143A610-DE69-924C-8533-B5CEB6F1B0D9}">
      <dgm:prSet/>
      <dgm:spPr/>
      <dgm:t>
        <a:bodyPr/>
        <a:lstStyle/>
        <a:p>
          <a:pPr rtl="0"/>
          <a:r>
            <a:rPr lang="en-US" dirty="0"/>
            <a:t>Choosing Internship or study mobility</a:t>
          </a:r>
        </a:p>
      </dgm:t>
    </dgm:pt>
    <dgm:pt modelId="{665CA56F-A488-FB4A-828B-C7C703F39B46}" type="parTrans" cxnId="{997A9BAA-F449-5040-BF3D-C483284A6A5A}">
      <dgm:prSet/>
      <dgm:spPr/>
      <dgm:t>
        <a:bodyPr/>
        <a:lstStyle/>
        <a:p>
          <a:endParaRPr lang="en-US"/>
        </a:p>
      </dgm:t>
    </dgm:pt>
    <dgm:pt modelId="{E2C2D043-4835-EB43-9D9A-F2E23DB0761E}" type="sibTrans" cxnId="{997A9BAA-F449-5040-BF3D-C483284A6A5A}">
      <dgm:prSet/>
      <dgm:spPr/>
      <dgm:t>
        <a:bodyPr/>
        <a:lstStyle/>
        <a:p>
          <a:endParaRPr lang="en-US"/>
        </a:p>
      </dgm:t>
    </dgm:pt>
    <dgm:pt modelId="{22500884-6D29-0E43-8DEF-6A7BF7FB9775}" type="pres">
      <dgm:prSet presAssocID="{024E0724-EB98-F64E-9851-17A1FF45E8CD}" presName="rootnode" presStyleCnt="0">
        <dgm:presLayoutVars>
          <dgm:chMax/>
          <dgm:chPref/>
          <dgm:dir/>
          <dgm:animLvl val="lvl"/>
        </dgm:presLayoutVars>
      </dgm:prSet>
      <dgm:spPr/>
    </dgm:pt>
    <dgm:pt modelId="{743900D3-5012-094D-B9BB-B3B8DDE80B4D}" type="pres">
      <dgm:prSet presAssocID="{538EA000-59D7-6B47-B0E8-F1F4A75C723A}" presName="composite" presStyleCnt="0"/>
      <dgm:spPr/>
    </dgm:pt>
    <dgm:pt modelId="{4F62F951-96AF-4347-ADB3-9227A9172CB9}" type="pres">
      <dgm:prSet presAssocID="{538EA000-59D7-6B47-B0E8-F1F4A75C723A}" presName="LShape" presStyleLbl="alignNode1" presStyleIdx="0" presStyleCnt="11"/>
      <dgm:spPr/>
    </dgm:pt>
    <dgm:pt modelId="{B7CF71A2-2D41-3D43-9F82-3E27C96B62A1}" type="pres">
      <dgm:prSet presAssocID="{538EA000-59D7-6B47-B0E8-F1F4A75C723A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37207C0B-7AF4-2140-B92E-E62BBB023EB8}" type="pres">
      <dgm:prSet presAssocID="{538EA000-59D7-6B47-B0E8-F1F4A75C723A}" presName="Triangle" presStyleLbl="alignNode1" presStyleIdx="1" presStyleCnt="11"/>
      <dgm:spPr/>
    </dgm:pt>
    <dgm:pt modelId="{9BF9045F-A527-8D4C-B6CF-BE3902D9F389}" type="pres">
      <dgm:prSet presAssocID="{C81BDE2E-9049-1247-9504-ADC28BE7EFCB}" presName="sibTrans" presStyleCnt="0"/>
      <dgm:spPr/>
    </dgm:pt>
    <dgm:pt modelId="{087B11C1-F54A-D846-B70B-EF634D50B0F0}" type="pres">
      <dgm:prSet presAssocID="{C81BDE2E-9049-1247-9504-ADC28BE7EFCB}" presName="space" presStyleCnt="0"/>
      <dgm:spPr/>
    </dgm:pt>
    <dgm:pt modelId="{511B5CF1-9E18-824C-A109-D56F98135F62}" type="pres">
      <dgm:prSet presAssocID="{CDC54DC0-31E4-264F-9E6D-2241532D45D1}" presName="composite" presStyleCnt="0"/>
      <dgm:spPr/>
    </dgm:pt>
    <dgm:pt modelId="{AA1E9C0B-E64E-8943-B163-4882F0961D5F}" type="pres">
      <dgm:prSet presAssocID="{CDC54DC0-31E4-264F-9E6D-2241532D45D1}" presName="LShape" presStyleLbl="alignNode1" presStyleIdx="2" presStyleCnt="11"/>
      <dgm:spPr/>
    </dgm:pt>
    <dgm:pt modelId="{E89806F8-A717-234D-9596-16034EBBCDD4}" type="pres">
      <dgm:prSet presAssocID="{CDC54DC0-31E4-264F-9E6D-2241532D45D1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364FF1B0-40E6-C349-A10D-AE9522DB6AF0}" type="pres">
      <dgm:prSet presAssocID="{CDC54DC0-31E4-264F-9E6D-2241532D45D1}" presName="Triangle" presStyleLbl="alignNode1" presStyleIdx="3" presStyleCnt="11"/>
      <dgm:spPr/>
    </dgm:pt>
    <dgm:pt modelId="{BB7B8208-6EAB-954D-9DB1-C1EEAFBAF6F2}" type="pres">
      <dgm:prSet presAssocID="{D090C533-A119-9647-A966-F74EF09E6441}" presName="sibTrans" presStyleCnt="0"/>
      <dgm:spPr/>
    </dgm:pt>
    <dgm:pt modelId="{CCA22B78-2E9B-CF44-814B-41324A2E6146}" type="pres">
      <dgm:prSet presAssocID="{D090C533-A119-9647-A966-F74EF09E6441}" presName="space" presStyleCnt="0"/>
      <dgm:spPr/>
    </dgm:pt>
    <dgm:pt modelId="{F6BFC330-DBA8-D440-B357-ACB55BD545D9}" type="pres">
      <dgm:prSet presAssocID="{ADF41C3D-C15C-C943-A513-93231F41F7E3}" presName="composite" presStyleCnt="0"/>
      <dgm:spPr/>
    </dgm:pt>
    <dgm:pt modelId="{F3067BF9-A862-C24A-BDBF-08AE95CA817A}" type="pres">
      <dgm:prSet presAssocID="{ADF41C3D-C15C-C943-A513-93231F41F7E3}" presName="LShape" presStyleLbl="alignNode1" presStyleIdx="4" presStyleCnt="11"/>
      <dgm:spPr/>
    </dgm:pt>
    <dgm:pt modelId="{7A7B892D-4574-FF40-AF6E-46951A20D8B9}" type="pres">
      <dgm:prSet presAssocID="{ADF41C3D-C15C-C943-A513-93231F41F7E3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6D7B86AC-E4F8-2147-8157-5618BBFA677E}" type="pres">
      <dgm:prSet presAssocID="{ADF41C3D-C15C-C943-A513-93231F41F7E3}" presName="Triangle" presStyleLbl="alignNode1" presStyleIdx="5" presStyleCnt="11"/>
      <dgm:spPr/>
    </dgm:pt>
    <dgm:pt modelId="{F753B745-4E66-2F49-B293-F063E57E30F2}" type="pres">
      <dgm:prSet presAssocID="{DE5817D5-7FF0-E24B-A2C6-DD2424FED027}" presName="sibTrans" presStyleCnt="0"/>
      <dgm:spPr/>
    </dgm:pt>
    <dgm:pt modelId="{DB54A141-3A9F-AC41-AB65-7767DBD1FEB7}" type="pres">
      <dgm:prSet presAssocID="{DE5817D5-7FF0-E24B-A2C6-DD2424FED027}" presName="space" presStyleCnt="0"/>
      <dgm:spPr/>
    </dgm:pt>
    <dgm:pt modelId="{963F8EA3-6E5E-664A-87A7-62DFA67FCF05}" type="pres">
      <dgm:prSet presAssocID="{C1384839-8B37-694C-BFD3-91EADDEDE093}" presName="composite" presStyleCnt="0"/>
      <dgm:spPr/>
    </dgm:pt>
    <dgm:pt modelId="{4E331F07-E159-4141-B4C2-578FEAB81207}" type="pres">
      <dgm:prSet presAssocID="{C1384839-8B37-694C-BFD3-91EADDEDE093}" presName="LShape" presStyleLbl="alignNode1" presStyleIdx="6" presStyleCnt="11"/>
      <dgm:spPr/>
    </dgm:pt>
    <dgm:pt modelId="{FC3656AA-5C80-5A43-A1B2-952F8BA17BF8}" type="pres">
      <dgm:prSet presAssocID="{C1384839-8B37-694C-BFD3-91EADDEDE093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DD19610-27E7-ED4A-A31C-6A4DB7840F22}" type="pres">
      <dgm:prSet presAssocID="{C1384839-8B37-694C-BFD3-91EADDEDE093}" presName="Triangle" presStyleLbl="alignNode1" presStyleIdx="7" presStyleCnt="11"/>
      <dgm:spPr/>
    </dgm:pt>
    <dgm:pt modelId="{E74D6EB2-0197-6D49-BC3B-A039A332DB12}" type="pres">
      <dgm:prSet presAssocID="{C8CA5D8F-E94D-1B49-8D1D-7EB43332073B}" presName="sibTrans" presStyleCnt="0"/>
      <dgm:spPr/>
    </dgm:pt>
    <dgm:pt modelId="{ED192E35-BC52-E647-A29E-28F3505E33F3}" type="pres">
      <dgm:prSet presAssocID="{C8CA5D8F-E94D-1B49-8D1D-7EB43332073B}" presName="space" presStyleCnt="0"/>
      <dgm:spPr/>
    </dgm:pt>
    <dgm:pt modelId="{262558D0-BE2E-3648-82A8-9591139D0111}" type="pres">
      <dgm:prSet presAssocID="{E0E5C178-C5C0-5C47-9CE9-457FD0E4579F}" presName="composite" presStyleCnt="0"/>
      <dgm:spPr/>
    </dgm:pt>
    <dgm:pt modelId="{D2F8199C-8039-BD49-BE3E-BAD6FD19D31B}" type="pres">
      <dgm:prSet presAssocID="{E0E5C178-C5C0-5C47-9CE9-457FD0E4579F}" presName="LShape" presStyleLbl="alignNode1" presStyleIdx="8" presStyleCnt="11"/>
      <dgm:spPr/>
    </dgm:pt>
    <dgm:pt modelId="{D7202382-9EBB-3940-B158-69D0E8C0D846}" type="pres">
      <dgm:prSet presAssocID="{E0E5C178-C5C0-5C47-9CE9-457FD0E4579F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AB90E3FB-66CE-8E4C-B3C2-0E877718697C}" type="pres">
      <dgm:prSet presAssocID="{E0E5C178-C5C0-5C47-9CE9-457FD0E4579F}" presName="Triangle" presStyleLbl="alignNode1" presStyleIdx="9" presStyleCnt="11"/>
      <dgm:spPr/>
    </dgm:pt>
    <dgm:pt modelId="{BB2DEA28-78F4-FB45-A1F8-0C12E368576A}" type="pres">
      <dgm:prSet presAssocID="{A7B5CE1F-5962-064B-8FCA-CA56147B9C69}" presName="sibTrans" presStyleCnt="0"/>
      <dgm:spPr/>
    </dgm:pt>
    <dgm:pt modelId="{7037A3DF-FE90-C244-B178-52BD16E768A8}" type="pres">
      <dgm:prSet presAssocID="{A7B5CE1F-5962-064B-8FCA-CA56147B9C69}" presName="space" presStyleCnt="0"/>
      <dgm:spPr/>
    </dgm:pt>
    <dgm:pt modelId="{61EA1432-B53C-0F46-BA62-02B71C64257C}" type="pres">
      <dgm:prSet presAssocID="{5143A610-DE69-924C-8533-B5CEB6F1B0D9}" presName="composite" presStyleCnt="0"/>
      <dgm:spPr/>
    </dgm:pt>
    <dgm:pt modelId="{A2913133-B728-FA4E-8B3F-504B2EF0931C}" type="pres">
      <dgm:prSet presAssocID="{5143A610-DE69-924C-8533-B5CEB6F1B0D9}" presName="LShape" presStyleLbl="alignNode1" presStyleIdx="10" presStyleCnt="11"/>
      <dgm:spPr/>
    </dgm:pt>
    <dgm:pt modelId="{3FEAAB35-711D-E446-AC36-E5702DD61FE4}" type="pres">
      <dgm:prSet presAssocID="{5143A610-DE69-924C-8533-B5CEB6F1B0D9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6E4BEE0E-8FAF-8940-BD4D-AAE18F6B4442}" type="presOf" srcId="{5143A610-DE69-924C-8533-B5CEB6F1B0D9}" destId="{3FEAAB35-711D-E446-AC36-E5702DD61FE4}" srcOrd="0" destOrd="0" presId="urn:microsoft.com/office/officeart/2009/3/layout/StepUpProcess"/>
    <dgm:cxn modelId="{F0081A3E-4F54-7445-854C-DA7CBEF878B5}" type="presOf" srcId="{024E0724-EB98-F64E-9851-17A1FF45E8CD}" destId="{22500884-6D29-0E43-8DEF-6A7BF7FB9775}" srcOrd="0" destOrd="0" presId="urn:microsoft.com/office/officeart/2009/3/layout/StepUpProcess"/>
    <dgm:cxn modelId="{343A9168-C307-7248-8F31-5830742342FE}" type="presOf" srcId="{C1384839-8B37-694C-BFD3-91EADDEDE093}" destId="{FC3656AA-5C80-5A43-A1B2-952F8BA17BF8}" srcOrd="0" destOrd="0" presId="urn:microsoft.com/office/officeart/2009/3/layout/StepUpProcess"/>
    <dgm:cxn modelId="{74EA5E70-BFDC-B146-BD77-7F3F3D3464E6}" type="presOf" srcId="{538EA000-59D7-6B47-B0E8-F1F4A75C723A}" destId="{B7CF71A2-2D41-3D43-9F82-3E27C96B62A1}" srcOrd="0" destOrd="0" presId="urn:microsoft.com/office/officeart/2009/3/layout/StepUpProcess"/>
    <dgm:cxn modelId="{275E5580-1EFC-6547-954F-E300FFB73A66}" srcId="{024E0724-EB98-F64E-9851-17A1FF45E8CD}" destId="{C1384839-8B37-694C-BFD3-91EADDEDE093}" srcOrd="3" destOrd="0" parTransId="{CC565324-B72B-C946-8DB4-30345A86F5FE}" sibTransId="{C8CA5D8F-E94D-1B49-8D1D-7EB43332073B}"/>
    <dgm:cxn modelId="{55B79193-6AB9-1D43-B2B6-4D7267E0703C}" type="presOf" srcId="{ADF41C3D-C15C-C943-A513-93231F41F7E3}" destId="{7A7B892D-4574-FF40-AF6E-46951A20D8B9}" srcOrd="0" destOrd="0" presId="urn:microsoft.com/office/officeart/2009/3/layout/StepUpProcess"/>
    <dgm:cxn modelId="{4F6E709A-EEC6-024B-9948-3FD51CEA9D8A}" srcId="{024E0724-EB98-F64E-9851-17A1FF45E8CD}" destId="{538EA000-59D7-6B47-B0E8-F1F4A75C723A}" srcOrd="0" destOrd="0" parTransId="{BE0D7228-2DB4-4649-8804-84C702E1761A}" sibTransId="{C81BDE2E-9049-1247-9504-ADC28BE7EFCB}"/>
    <dgm:cxn modelId="{FEA4839F-91CB-4641-8BD2-08C424817D03}" srcId="{024E0724-EB98-F64E-9851-17A1FF45E8CD}" destId="{ADF41C3D-C15C-C943-A513-93231F41F7E3}" srcOrd="2" destOrd="0" parTransId="{58326740-33A8-9546-9375-26816878657C}" sibTransId="{DE5817D5-7FF0-E24B-A2C6-DD2424FED027}"/>
    <dgm:cxn modelId="{997A9BAA-F449-5040-BF3D-C483284A6A5A}" srcId="{024E0724-EB98-F64E-9851-17A1FF45E8CD}" destId="{5143A610-DE69-924C-8533-B5CEB6F1B0D9}" srcOrd="5" destOrd="0" parTransId="{665CA56F-A488-FB4A-828B-C7C703F39B46}" sibTransId="{E2C2D043-4835-EB43-9D9A-F2E23DB0761E}"/>
    <dgm:cxn modelId="{436AB9AC-241E-9A44-BFFA-0F25AA3FCC33}" type="presOf" srcId="{E0E5C178-C5C0-5C47-9CE9-457FD0E4579F}" destId="{D7202382-9EBB-3940-B158-69D0E8C0D846}" srcOrd="0" destOrd="0" presId="urn:microsoft.com/office/officeart/2009/3/layout/StepUpProcess"/>
    <dgm:cxn modelId="{F91925D7-2F27-954D-A871-A1E588EA2208}" srcId="{024E0724-EB98-F64E-9851-17A1FF45E8CD}" destId="{E0E5C178-C5C0-5C47-9CE9-457FD0E4579F}" srcOrd="4" destOrd="0" parTransId="{7049807E-142A-174F-889F-5DA904509CAB}" sibTransId="{A7B5CE1F-5962-064B-8FCA-CA56147B9C69}"/>
    <dgm:cxn modelId="{CD7CDFDA-AA95-2A4F-8C8F-A4922144C7CF}" type="presOf" srcId="{CDC54DC0-31E4-264F-9E6D-2241532D45D1}" destId="{E89806F8-A717-234D-9596-16034EBBCDD4}" srcOrd="0" destOrd="0" presId="urn:microsoft.com/office/officeart/2009/3/layout/StepUpProcess"/>
    <dgm:cxn modelId="{98918AEF-822D-2C4C-A9D1-4B43DCBA2C60}" srcId="{024E0724-EB98-F64E-9851-17A1FF45E8CD}" destId="{CDC54DC0-31E4-264F-9E6D-2241532D45D1}" srcOrd="1" destOrd="0" parTransId="{4F3DF104-E727-F24A-A5DE-7BAEB6CE6E6F}" sibTransId="{D090C533-A119-9647-A966-F74EF09E6441}"/>
    <dgm:cxn modelId="{8E4679B0-8F1A-B744-AB2E-35AE96E95F18}" type="presParOf" srcId="{22500884-6D29-0E43-8DEF-6A7BF7FB9775}" destId="{743900D3-5012-094D-B9BB-B3B8DDE80B4D}" srcOrd="0" destOrd="0" presId="urn:microsoft.com/office/officeart/2009/3/layout/StepUpProcess"/>
    <dgm:cxn modelId="{E6523DC4-E603-ED40-8321-864360A7D239}" type="presParOf" srcId="{743900D3-5012-094D-B9BB-B3B8DDE80B4D}" destId="{4F62F951-96AF-4347-ADB3-9227A9172CB9}" srcOrd="0" destOrd="0" presId="urn:microsoft.com/office/officeart/2009/3/layout/StepUpProcess"/>
    <dgm:cxn modelId="{DBFB4F4D-270C-2E4D-AF72-1836D6E2C3FB}" type="presParOf" srcId="{743900D3-5012-094D-B9BB-B3B8DDE80B4D}" destId="{B7CF71A2-2D41-3D43-9F82-3E27C96B62A1}" srcOrd="1" destOrd="0" presId="urn:microsoft.com/office/officeart/2009/3/layout/StepUpProcess"/>
    <dgm:cxn modelId="{92AC2783-97C1-6746-B4AA-61CCE3B7BFC8}" type="presParOf" srcId="{743900D3-5012-094D-B9BB-B3B8DDE80B4D}" destId="{37207C0B-7AF4-2140-B92E-E62BBB023EB8}" srcOrd="2" destOrd="0" presId="urn:microsoft.com/office/officeart/2009/3/layout/StepUpProcess"/>
    <dgm:cxn modelId="{E23FBC31-3ECE-AA4D-BB50-22A336FFE388}" type="presParOf" srcId="{22500884-6D29-0E43-8DEF-6A7BF7FB9775}" destId="{9BF9045F-A527-8D4C-B6CF-BE3902D9F389}" srcOrd="1" destOrd="0" presId="urn:microsoft.com/office/officeart/2009/3/layout/StepUpProcess"/>
    <dgm:cxn modelId="{B5F2F2E9-C1F9-D44A-8E5E-9D48E2C7C255}" type="presParOf" srcId="{9BF9045F-A527-8D4C-B6CF-BE3902D9F389}" destId="{087B11C1-F54A-D846-B70B-EF634D50B0F0}" srcOrd="0" destOrd="0" presId="urn:microsoft.com/office/officeart/2009/3/layout/StepUpProcess"/>
    <dgm:cxn modelId="{5F20F56E-0C6A-C248-9D92-D1758431D1E1}" type="presParOf" srcId="{22500884-6D29-0E43-8DEF-6A7BF7FB9775}" destId="{511B5CF1-9E18-824C-A109-D56F98135F62}" srcOrd="2" destOrd="0" presId="urn:microsoft.com/office/officeart/2009/3/layout/StepUpProcess"/>
    <dgm:cxn modelId="{1AACB1FD-4C48-4F41-B57C-C7CDCBD7937C}" type="presParOf" srcId="{511B5CF1-9E18-824C-A109-D56F98135F62}" destId="{AA1E9C0B-E64E-8943-B163-4882F0961D5F}" srcOrd="0" destOrd="0" presId="urn:microsoft.com/office/officeart/2009/3/layout/StepUpProcess"/>
    <dgm:cxn modelId="{C7760DD8-75F0-664B-BAF4-83C3941DB5C2}" type="presParOf" srcId="{511B5CF1-9E18-824C-A109-D56F98135F62}" destId="{E89806F8-A717-234D-9596-16034EBBCDD4}" srcOrd="1" destOrd="0" presId="urn:microsoft.com/office/officeart/2009/3/layout/StepUpProcess"/>
    <dgm:cxn modelId="{D8ABDD79-8BBC-2643-9F53-77089B4BAE0D}" type="presParOf" srcId="{511B5CF1-9E18-824C-A109-D56F98135F62}" destId="{364FF1B0-40E6-C349-A10D-AE9522DB6AF0}" srcOrd="2" destOrd="0" presId="urn:microsoft.com/office/officeart/2009/3/layout/StepUpProcess"/>
    <dgm:cxn modelId="{C6A6E318-A25F-4B4D-ACED-D242EEE036C6}" type="presParOf" srcId="{22500884-6D29-0E43-8DEF-6A7BF7FB9775}" destId="{BB7B8208-6EAB-954D-9DB1-C1EEAFBAF6F2}" srcOrd="3" destOrd="0" presId="urn:microsoft.com/office/officeart/2009/3/layout/StepUpProcess"/>
    <dgm:cxn modelId="{A594E30A-206A-EF48-A83C-9BBC53EE9135}" type="presParOf" srcId="{BB7B8208-6EAB-954D-9DB1-C1EEAFBAF6F2}" destId="{CCA22B78-2E9B-CF44-814B-41324A2E6146}" srcOrd="0" destOrd="0" presId="urn:microsoft.com/office/officeart/2009/3/layout/StepUpProcess"/>
    <dgm:cxn modelId="{2767239B-C1A0-7A43-BCCA-6D0FC0785543}" type="presParOf" srcId="{22500884-6D29-0E43-8DEF-6A7BF7FB9775}" destId="{F6BFC330-DBA8-D440-B357-ACB55BD545D9}" srcOrd="4" destOrd="0" presId="urn:microsoft.com/office/officeart/2009/3/layout/StepUpProcess"/>
    <dgm:cxn modelId="{14CC2469-2E2D-514E-89EA-9DDE97A603E4}" type="presParOf" srcId="{F6BFC330-DBA8-D440-B357-ACB55BD545D9}" destId="{F3067BF9-A862-C24A-BDBF-08AE95CA817A}" srcOrd="0" destOrd="0" presId="urn:microsoft.com/office/officeart/2009/3/layout/StepUpProcess"/>
    <dgm:cxn modelId="{A22E9941-0DE6-9A4B-A04F-512A167FC060}" type="presParOf" srcId="{F6BFC330-DBA8-D440-B357-ACB55BD545D9}" destId="{7A7B892D-4574-FF40-AF6E-46951A20D8B9}" srcOrd="1" destOrd="0" presId="urn:microsoft.com/office/officeart/2009/3/layout/StepUpProcess"/>
    <dgm:cxn modelId="{D589CBE1-CE47-0443-8D0E-EC7AD705E03C}" type="presParOf" srcId="{F6BFC330-DBA8-D440-B357-ACB55BD545D9}" destId="{6D7B86AC-E4F8-2147-8157-5618BBFA677E}" srcOrd="2" destOrd="0" presId="urn:microsoft.com/office/officeart/2009/3/layout/StepUpProcess"/>
    <dgm:cxn modelId="{0B3CC05E-5213-3847-B686-AD70D4B50DFB}" type="presParOf" srcId="{22500884-6D29-0E43-8DEF-6A7BF7FB9775}" destId="{F753B745-4E66-2F49-B293-F063E57E30F2}" srcOrd="5" destOrd="0" presId="urn:microsoft.com/office/officeart/2009/3/layout/StepUpProcess"/>
    <dgm:cxn modelId="{686FA9A2-A4C8-BB49-A96F-B8EA0179D1C0}" type="presParOf" srcId="{F753B745-4E66-2F49-B293-F063E57E30F2}" destId="{DB54A141-3A9F-AC41-AB65-7767DBD1FEB7}" srcOrd="0" destOrd="0" presId="urn:microsoft.com/office/officeart/2009/3/layout/StepUpProcess"/>
    <dgm:cxn modelId="{89D25B8C-905D-F644-BB29-4018D3881B05}" type="presParOf" srcId="{22500884-6D29-0E43-8DEF-6A7BF7FB9775}" destId="{963F8EA3-6E5E-664A-87A7-62DFA67FCF05}" srcOrd="6" destOrd="0" presId="urn:microsoft.com/office/officeart/2009/3/layout/StepUpProcess"/>
    <dgm:cxn modelId="{53F793D2-1FAF-EA4A-A37F-C23C3795C2B3}" type="presParOf" srcId="{963F8EA3-6E5E-664A-87A7-62DFA67FCF05}" destId="{4E331F07-E159-4141-B4C2-578FEAB81207}" srcOrd="0" destOrd="0" presId="urn:microsoft.com/office/officeart/2009/3/layout/StepUpProcess"/>
    <dgm:cxn modelId="{93368F41-9008-B742-9C05-5A1FF671708C}" type="presParOf" srcId="{963F8EA3-6E5E-664A-87A7-62DFA67FCF05}" destId="{FC3656AA-5C80-5A43-A1B2-952F8BA17BF8}" srcOrd="1" destOrd="0" presId="urn:microsoft.com/office/officeart/2009/3/layout/StepUpProcess"/>
    <dgm:cxn modelId="{04A3987A-561E-3449-8B82-4C2070C7FFF4}" type="presParOf" srcId="{963F8EA3-6E5E-664A-87A7-62DFA67FCF05}" destId="{ADD19610-27E7-ED4A-A31C-6A4DB7840F22}" srcOrd="2" destOrd="0" presId="urn:microsoft.com/office/officeart/2009/3/layout/StepUpProcess"/>
    <dgm:cxn modelId="{E7E3EF96-DF32-0D4A-A394-2F2C2411E282}" type="presParOf" srcId="{22500884-6D29-0E43-8DEF-6A7BF7FB9775}" destId="{E74D6EB2-0197-6D49-BC3B-A039A332DB12}" srcOrd="7" destOrd="0" presId="urn:microsoft.com/office/officeart/2009/3/layout/StepUpProcess"/>
    <dgm:cxn modelId="{20F129E1-0333-0B4A-AEB0-460ECF7E1F32}" type="presParOf" srcId="{E74D6EB2-0197-6D49-BC3B-A039A332DB12}" destId="{ED192E35-BC52-E647-A29E-28F3505E33F3}" srcOrd="0" destOrd="0" presId="urn:microsoft.com/office/officeart/2009/3/layout/StepUpProcess"/>
    <dgm:cxn modelId="{C4928261-527A-CC4C-B4B3-03CA9B6FC2F8}" type="presParOf" srcId="{22500884-6D29-0E43-8DEF-6A7BF7FB9775}" destId="{262558D0-BE2E-3648-82A8-9591139D0111}" srcOrd="8" destOrd="0" presId="urn:microsoft.com/office/officeart/2009/3/layout/StepUpProcess"/>
    <dgm:cxn modelId="{D4AB9A5A-D36F-524A-B315-6D7C1F1BE73C}" type="presParOf" srcId="{262558D0-BE2E-3648-82A8-9591139D0111}" destId="{D2F8199C-8039-BD49-BE3E-BAD6FD19D31B}" srcOrd="0" destOrd="0" presId="urn:microsoft.com/office/officeart/2009/3/layout/StepUpProcess"/>
    <dgm:cxn modelId="{3AF38C38-9517-BB45-99E1-3E2188AB7106}" type="presParOf" srcId="{262558D0-BE2E-3648-82A8-9591139D0111}" destId="{D7202382-9EBB-3940-B158-69D0E8C0D846}" srcOrd="1" destOrd="0" presId="urn:microsoft.com/office/officeart/2009/3/layout/StepUpProcess"/>
    <dgm:cxn modelId="{C5FD0EE9-9704-FC41-9333-D9744372FE23}" type="presParOf" srcId="{262558D0-BE2E-3648-82A8-9591139D0111}" destId="{AB90E3FB-66CE-8E4C-B3C2-0E877718697C}" srcOrd="2" destOrd="0" presId="urn:microsoft.com/office/officeart/2009/3/layout/StepUpProcess"/>
    <dgm:cxn modelId="{34429392-BC1D-F841-A63A-94112AC911B5}" type="presParOf" srcId="{22500884-6D29-0E43-8DEF-6A7BF7FB9775}" destId="{BB2DEA28-78F4-FB45-A1F8-0C12E368576A}" srcOrd="9" destOrd="0" presId="urn:microsoft.com/office/officeart/2009/3/layout/StepUpProcess"/>
    <dgm:cxn modelId="{D3A4B256-0468-A746-AA12-5530C029B9F9}" type="presParOf" srcId="{BB2DEA28-78F4-FB45-A1F8-0C12E368576A}" destId="{7037A3DF-FE90-C244-B178-52BD16E768A8}" srcOrd="0" destOrd="0" presId="urn:microsoft.com/office/officeart/2009/3/layout/StepUpProcess"/>
    <dgm:cxn modelId="{127CA01C-9CC7-C242-AA82-4880857E3D72}" type="presParOf" srcId="{22500884-6D29-0E43-8DEF-6A7BF7FB9775}" destId="{61EA1432-B53C-0F46-BA62-02B71C64257C}" srcOrd="10" destOrd="0" presId="urn:microsoft.com/office/officeart/2009/3/layout/StepUpProcess"/>
    <dgm:cxn modelId="{61D1803B-E5F9-B442-8408-7D3BA91AE651}" type="presParOf" srcId="{61EA1432-B53C-0F46-BA62-02B71C64257C}" destId="{A2913133-B728-FA4E-8B3F-504B2EF0931C}" srcOrd="0" destOrd="0" presId="urn:microsoft.com/office/officeart/2009/3/layout/StepUpProcess"/>
    <dgm:cxn modelId="{2742A334-D92D-E743-B421-B6E768781952}" type="presParOf" srcId="{61EA1432-B53C-0F46-BA62-02B71C64257C}" destId="{3FEAAB35-711D-E446-AC36-E5702DD61FE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2F951-96AF-4347-ADB3-9227A9172CB9}">
      <dsp:nvSpPr>
        <dsp:cNvPr id="0" name=""/>
        <dsp:cNvSpPr/>
      </dsp:nvSpPr>
      <dsp:spPr>
        <a:xfrm rot="5400000">
          <a:off x="369500" y="2574876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CF71A2-2D41-3D43-9F82-3E27C96B62A1}">
      <dsp:nvSpPr>
        <dsp:cNvPr id="0" name=""/>
        <dsp:cNvSpPr/>
      </dsp:nvSpPr>
      <dsp:spPr>
        <a:xfrm>
          <a:off x="187156" y="3117973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Call</a:t>
          </a:r>
        </a:p>
      </dsp:txBody>
      <dsp:txXfrm>
        <a:off x="187156" y="3117973"/>
        <a:ext cx="1641017" cy="1438447"/>
      </dsp:txXfrm>
    </dsp:sp>
    <dsp:sp modelId="{37207C0B-7AF4-2140-B92E-E62BBB023EB8}">
      <dsp:nvSpPr>
        <dsp:cNvPr id="0" name=""/>
        <dsp:cNvSpPr/>
      </dsp:nvSpPr>
      <dsp:spPr>
        <a:xfrm>
          <a:off x="1518547" y="2441056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E9C0B-E64E-8943-B163-4882F0961D5F}">
      <dsp:nvSpPr>
        <dsp:cNvPr id="0" name=""/>
        <dsp:cNvSpPr/>
      </dsp:nvSpPr>
      <dsp:spPr>
        <a:xfrm rot="5400000">
          <a:off x="2378426" y="2077766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9806F8-A717-234D-9596-16034EBBCDD4}">
      <dsp:nvSpPr>
        <dsp:cNvPr id="0" name=""/>
        <dsp:cNvSpPr/>
      </dsp:nvSpPr>
      <dsp:spPr>
        <a:xfrm>
          <a:off x="2196082" y="2620862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Applications</a:t>
          </a:r>
        </a:p>
      </dsp:txBody>
      <dsp:txXfrm>
        <a:off x="2196082" y="2620862"/>
        <a:ext cx="1641017" cy="1438447"/>
      </dsp:txXfrm>
    </dsp:sp>
    <dsp:sp modelId="{364FF1B0-40E6-C349-A10D-AE9522DB6AF0}">
      <dsp:nvSpPr>
        <dsp:cNvPr id="0" name=""/>
        <dsp:cNvSpPr/>
      </dsp:nvSpPr>
      <dsp:spPr>
        <a:xfrm>
          <a:off x="3527473" y="1943946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067BF9-A862-C24A-BDBF-08AE95CA817A}">
      <dsp:nvSpPr>
        <dsp:cNvPr id="0" name=""/>
        <dsp:cNvSpPr/>
      </dsp:nvSpPr>
      <dsp:spPr>
        <a:xfrm rot="5400000">
          <a:off x="4387352" y="1580655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7B892D-4574-FF40-AF6E-46951A20D8B9}">
      <dsp:nvSpPr>
        <dsp:cNvPr id="0" name=""/>
        <dsp:cNvSpPr/>
      </dsp:nvSpPr>
      <dsp:spPr>
        <a:xfrm>
          <a:off x="4205008" y="2123752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Erasmus Exam</a:t>
          </a:r>
        </a:p>
      </dsp:txBody>
      <dsp:txXfrm>
        <a:off x="4205008" y="2123752"/>
        <a:ext cx="1641017" cy="1438447"/>
      </dsp:txXfrm>
    </dsp:sp>
    <dsp:sp modelId="{6D7B86AC-E4F8-2147-8157-5618BBFA677E}">
      <dsp:nvSpPr>
        <dsp:cNvPr id="0" name=""/>
        <dsp:cNvSpPr/>
      </dsp:nvSpPr>
      <dsp:spPr>
        <a:xfrm>
          <a:off x="5536399" y="1446835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331F07-E159-4141-B4C2-578FEAB81207}">
      <dsp:nvSpPr>
        <dsp:cNvPr id="0" name=""/>
        <dsp:cNvSpPr/>
      </dsp:nvSpPr>
      <dsp:spPr>
        <a:xfrm rot="5400000">
          <a:off x="6396278" y="1083544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3656AA-5C80-5A43-A1B2-952F8BA17BF8}">
      <dsp:nvSpPr>
        <dsp:cNvPr id="0" name=""/>
        <dsp:cNvSpPr/>
      </dsp:nvSpPr>
      <dsp:spPr>
        <a:xfrm>
          <a:off x="6213934" y="1626641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% 50 GPA x % 50 Exam results</a:t>
          </a:r>
        </a:p>
      </dsp:txBody>
      <dsp:txXfrm>
        <a:off x="6213934" y="1626641"/>
        <a:ext cx="1641017" cy="1438447"/>
      </dsp:txXfrm>
    </dsp:sp>
    <dsp:sp modelId="{ADD19610-27E7-ED4A-A31C-6A4DB7840F22}">
      <dsp:nvSpPr>
        <dsp:cNvPr id="0" name=""/>
        <dsp:cNvSpPr/>
      </dsp:nvSpPr>
      <dsp:spPr>
        <a:xfrm>
          <a:off x="7545325" y="949724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F8199C-8039-BD49-BE3E-BAD6FD19D31B}">
      <dsp:nvSpPr>
        <dsp:cNvPr id="0" name=""/>
        <dsp:cNvSpPr/>
      </dsp:nvSpPr>
      <dsp:spPr>
        <a:xfrm rot="5400000">
          <a:off x="8405204" y="586434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02382-9EBB-3940-B158-69D0E8C0D846}">
      <dsp:nvSpPr>
        <dsp:cNvPr id="0" name=""/>
        <dsp:cNvSpPr/>
      </dsp:nvSpPr>
      <dsp:spPr>
        <a:xfrm>
          <a:off x="8222859" y="1129530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Announcement of nominations</a:t>
          </a:r>
        </a:p>
      </dsp:txBody>
      <dsp:txXfrm>
        <a:off x="8222859" y="1129530"/>
        <a:ext cx="1641017" cy="1438447"/>
      </dsp:txXfrm>
    </dsp:sp>
    <dsp:sp modelId="{AB90E3FB-66CE-8E4C-B3C2-0E877718697C}">
      <dsp:nvSpPr>
        <dsp:cNvPr id="0" name=""/>
        <dsp:cNvSpPr/>
      </dsp:nvSpPr>
      <dsp:spPr>
        <a:xfrm>
          <a:off x="9554251" y="452614"/>
          <a:ext cx="309625" cy="30962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913133-B728-FA4E-8B3F-504B2EF0931C}">
      <dsp:nvSpPr>
        <dsp:cNvPr id="0" name=""/>
        <dsp:cNvSpPr/>
      </dsp:nvSpPr>
      <dsp:spPr>
        <a:xfrm rot="5400000">
          <a:off x="10414130" y="89323"/>
          <a:ext cx="1092374" cy="181768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EAAB35-711D-E446-AC36-E5702DD61FE4}">
      <dsp:nvSpPr>
        <dsp:cNvPr id="0" name=""/>
        <dsp:cNvSpPr/>
      </dsp:nvSpPr>
      <dsp:spPr>
        <a:xfrm>
          <a:off x="10231785" y="632420"/>
          <a:ext cx="1641017" cy="1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Choosing Internship or study mobility</a:t>
          </a:r>
        </a:p>
      </dsp:txBody>
      <dsp:txXfrm>
        <a:off x="10231785" y="632420"/>
        <a:ext cx="1641017" cy="1438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141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953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3447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5082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48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ERASMUS&amp;EXCHANGE 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1783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b="1" dirty="0">
                <a:solidFill>
                  <a:schemeClr val="bg1"/>
                </a:solidFill>
              </a:rPr>
              <a:t>Online Mobility for Staff and Students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2388"/>
            <a:ext cx="11539625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Survey for online mobility with 63 students</a:t>
            </a:r>
          </a:p>
          <a:p>
            <a:endParaRPr lang="en-US" sz="3600" b="1" dirty="0">
              <a:solidFill>
                <a:srgbClr val="800000"/>
              </a:solidFill>
            </a:endParaRPr>
          </a:p>
          <a:p>
            <a:r>
              <a:rPr lang="en-US" sz="3600" b="1" dirty="0">
                <a:solidFill>
                  <a:srgbClr val="800000"/>
                </a:solidFill>
              </a:rPr>
              <a:t>34 Yes</a:t>
            </a:r>
          </a:p>
          <a:p>
            <a:r>
              <a:rPr lang="en-US" sz="3600" b="1" dirty="0">
                <a:solidFill>
                  <a:srgbClr val="800000"/>
                </a:solidFill>
              </a:rPr>
              <a:t>29 No</a:t>
            </a:r>
          </a:p>
          <a:p>
            <a:endParaRPr lang="en-US" sz="3600" b="1" dirty="0">
              <a:solidFill>
                <a:srgbClr val="800000"/>
              </a:solidFill>
            </a:endParaRPr>
          </a:p>
          <a:p>
            <a:endParaRPr lang="en-US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en-US" sz="1800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439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1783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sz="3600" b="1" dirty="0">
                <a:solidFill>
                  <a:schemeClr val="bg1"/>
                </a:solidFill>
              </a:rPr>
              <a:t>Incoming Erasmus and Exchange mobilities?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2388"/>
            <a:ext cx="1153962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3 applications</a:t>
            </a:r>
          </a:p>
          <a:p>
            <a:r>
              <a:rPr lang="en-US" sz="3600" b="1" dirty="0">
                <a:solidFill>
                  <a:srgbClr val="800000"/>
                </a:solidFill>
              </a:rPr>
              <a:t>2 exchange for Business Administration</a:t>
            </a:r>
          </a:p>
          <a:p>
            <a:r>
              <a:rPr lang="en-US" sz="3600" b="1" dirty="0">
                <a:solidFill>
                  <a:srgbClr val="800000"/>
                </a:solidFill>
              </a:rPr>
              <a:t>1 Erasmus for Industrial Engineering</a:t>
            </a:r>
          </a:p>
          <a:p>
            <a:endParaRPr lang="en-US" sz="3600" b="1" dirty="0">
              <a:solidFill>
                <a:srgbClr val="800000"/>
              </a:solidFill>
            </a:endParaRPr>
          </a:p>
          <a:p>
            <a:endParaRPr lang="en-US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en-US" sz="1800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2300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1783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sz="3600" b="1" dirty="0">
                <a:solidFill>
                  <a:schemeClr val="bg1"/>
                </a:solidFill>
              </a:rPr>
              <a:t>Second Payment Cancellation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2388"/>
            <a:ext cx="1153962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800000"/>
                </a:solidFill>
              </a:rPr>
              <a:t>Erdinç</a:t>
            </a:r>
            <a:r>
              <a:rPr lang="en-US" sz="3600" b="1" dirty="0">
                <a:solidFill>
                  <a:srgbClr val="800000"/>
                </a:solidFill>
              </a:rPr>
              <a:t> </a:t>
            </a:r>
            <a:r>
              <a:rPr lang="en-US" sz="3600" b="1" dirty="0" err="1">
                <a:solidFill>
                  <a:srgbClr val="800000"/>
                </a:solidFill>
              </a:rPr>
              <a:t>Özer</a:t>
            </a:r>
            <a:r>
              <a:rPr lang="en-US" sz="3600" b="1" dirty="0">
                <a:solidFill>
                  <a:srgbClr val="800000"/>
                </a:solidFill>
              </a:rPr>
              <a:t> </a:t>
            </a:r>
            <a:r>
              <a:rPr lang="en-US" sz="3600" b="1" dirty="0" err="1">
                <a:solidFill>
                  <a:srgbClr val="800000"/>
                </a:solidFill>
              </a:rPr>
              <a:t>Çiftekuş</a:t>
            </a:r>
            <a:r>
              <a:rPr lang="en-US" sz="3600" b="1" dirty="0">
                <a:solidFill>
                  <a:srgbClr val="800000"/>
                </a:solidFill>
              </a:rPr>
              <a:t> from Civil Engineering</a:t>
            </a:r>
          </a:p>
          <a:p>
            <a:endParaRPr lang="en-US" sz="3600" b="1" dirty="0">
              <a:solidFill>
                <a:srgbClr val="800000"/>
              </a:solidFill>
            </a:endParaRPr>
          </a:p>
          <a:p>
            <a:r>
              <a:rPr lang="en-US" sz="3600" b="1" dirty="0">
                <a:solidFill>
                  <a:srgbClr val="800000"/>
                </a:solidFill>
              </a:rPr>
              <a:t>He has 10 ECTS Credits</a:t>
            </a:r>
          </a:p>
          <a:p>
            <a:endParaRPr lang="en-US" sz="3600" b="1" dirty="0">
              <a:solidFill>
                <a:srgbClr val="800000"/>
              </a:solidFill>
            </a:endParaRPr>
          </a:p>
          <a:p>
            <a:endParaRPr lang="en-US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en-US" sz="1800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090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853149"/>
            <a:ext cx="114829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675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Erasmus Exam Results, passing grade and validity of the exam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Erasmus results announcement type (transparency)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New Quotas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Online Mobility for student and staff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Incoming Erasmus and Exchange mobilities?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Second payment cancellation for one of previous Erasmus study mobility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News from us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356300"/>
            <a:ext cx="10457940" cy="9340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During COVID19, 2 Erasmus study mobility students from Architecture department came back and continued online mobility 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Our incoming student Antonio went to Spain and followed AGU online courses and completed his mobility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Our incoming KA107 student İbrahim got sick and stayed at hospital for one week and was in quarantine went to Jordan and followed AGU online courses and completed his mobility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Commission</a:t>
            </a:r>
            <a:r>
              <a:rPr lang="tr-TR" sz="2400" b="1" dirty="0"/>
              <a:t> </a:t>
            </a:r>
            <a:r>
              <a:rPr lang="tr-TR" sz="2400" b="1" dirty="0" err="1"/>
              <a:t>adopts</a:t>
            </a:r>
            <a:r>
              <a:rPr lang="tr-TR" sz="2400" b="1" dirty="0"/>
              <a:t> </a:t>
            </a:r>
            <a:r>
              <a:rPr lang="tr-TR" sz="2400" b="1" dirty="0" err="1"/>
              <a:t>proposal</a:t>
            </a:r>
            <a:r>
              <a:rPr lang="tr-TR" sz="2400" b="1" dirty="0"/>
              <a:t> </a:t>
            </a:r>
            <a:r>
              <a:rPr lang="tr-TR" sz="2400" b="1" dirty="0" err="1"/>
              <a:t>for</a:t>
            </a:r>
            <a:r>
              <a:rPr lang="tr-TR" sz="2400" b="1" dirty="0"/>
              <a:t> </a:t>
            </a:r>
            <a:r>
              <a:rPr lang="tr-TR" sz="2400" b="1" dirty="0" err="1"/>
              <a:t>the</a:t>
            </a:r>
            <a:r>
              <a:rPr lang="tr-TR" sz="2400" b="1" dirty="0"/>
              <a:t> </a:t>
            </a:r>
            <a:r>
              <a:rPr lang="tr-TR" sz="2400" b="1" dirty="0" err="1"/>
              <a:t>next</a:t>
            </a:r>
            <a:r>
              <a:rPr lang="tr-TR" sz="2400" b="1" dirty="0"/>
              <a:t> </a:t>
            </a: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programme</a:t>
            </a:r>
            <a:r>
              <a:rPr lang="tr-TR" sz="2400" b="1" dirty="0"/>
              <a:t> 2021-2027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We applied for Erasmus Charter for the new term 2021-2027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Still we have 4 students here at AGU </a:t>
            </a:r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2250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24662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Student Mobility Process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6233001"/>
              </p:ext>
            </p:extLst>
          </p:nvPr>
        </p:nvGraphicFramePr>
        <p:xfrm>
          <a:off x="163857" y="1690824"/>
          <a:ext cx="11879648" cy="500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1323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846" y="12853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j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j-lt"/>
              </a:rPr>
              <a:t> 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846" y="1688430"/>
            <a:ext cx="1109477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STUDENT MOBILITY EXAM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339 Applications   </a:t>
            </a:r>
          </a:p>
          <a:p>
            <a:endParaRPr lang="en-US" sz="1800" b="1" dirty="0"/>
          </a:p>
          <a:p>
            <a:r>
              <a:rPr lang="en-US" sz="1800" b="1" dirty="0"/>
              <a:t>326 Valid Applications (2.20 GPA and higher)</a:t>
            </a:r>
          </a:p>
          <a:p>
            <a:endParaRPr lang="en-US" sz="1800" b="1" dirty="0"/>
          </a:p>
          <a:p>
            <a:r>
              <a:rPr lang="en-US" sz="1800" b="1" dirty="0"/>
              <a:t>38 did not enter the exam</a:t>
            </a:r>
          </a:p>
          <a:p>
            <a:endParaRPr lang="en-US" sz="1800" b="1" dirty="0"/>
          </a:p>
          <a:p>
            <a:r>
              <a:rPr lang="en-US" sz="1800" b="1" dirty="0"/>
              <a:t>289 students took the exam</a:t>
            </a:r>
          </a:p>
          <a:p>
            <a:endParaRPr lang="en-US" sz="1800" b="1" dirty="0"/>
          </a:p>
          <a:p>
            <a:r>
              <a:rPr lang="en-US" sz="1800" b="1" dirty="0"/>
              <a:t>190 students higher than 40 points</a:t>
            </a:r>
          </a:p>
          <a:p>
            <a:endParaRPr lang="en-US" sz="1800" b="1" dirty="0"/>
          </a:p>
          <a:p>
            <a:r>
              <a:rPr lang="en-US" sz="1800" b="1" dirty="0"/>
              <a:t>121 students higher than 50 points</a:t>
            </a:r>
          </a:p>
          <a:p>
            <a:endParaRPr lang="en-US" sz="1800" b="1" dirty="0"/>
          </a:p>
          <a:p>
            <a:r>
              <a:rPr lang="en-US" sz="1800" b="1" dirty="0"/>
              <a:t>24 students higher than 70 points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20261716"/>
              </p:ext>
            </p:extLst>
          </p:nvPr>
        </p:nvGraphicFramePr>
        <p:xfrm>
          <a:off x="5236204" y="2386073"/>
          <a:ext cx="6611467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0782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385197" y="21570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7" y="1688430"/>
            <a:ext cx="110084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Architecture Students: 55</a:t>
            </a:r>
          </a:p>
          <a:p>
            <a:endParaRPr lang="en-US" sz="1600" b="1" dirty="0"/>
          </a:p>
          <a:p>
            <a:r>
              <a:rPr lang="en-US" sz="1600" b="1" dirty="0"/>
              <a:t>Bioengineering: 3</a:t>
            </a:r>
          </a:p>
          <a:p>
            <a:endParaRPr lang="en-US" sz="1600" b="1" dirty="0"/>
          </a:p>
          <a:p>
            <a:r>
              <a:rPr lang="en-US" sz="1600" b="1" dirty="0"/>
              <a:t>Business Adm. : 30</a:t>
            </a:r>
          </a:p>
          <a:p>
            <a:endParaRPr lang="en-US" sz="1600" b="1" dirty="0"/>
          </a:p>
          <a:p>
            <a:r>
              <a:rPr lang="en-US" sz="1600" b="1" dirty="0"/>
              <a:t>Civil Eng. : 20</a:t>
            </a:r>
          </a:p>
          <a:p>
            <a:endParaRPr lang="en-US" sz="1600" b="1" dirty="0"/>
          </a:p>
          <a:p>
            <a:r>
              <a:rPr lang="en-US" sz="1600" b="1" dirty="0"/>
              <a:t>Comp: 51</a:t>
            </a:r>
          </a:p>
          <a:p>
            <a:endParaRPr lang="en-US" sz="1600" b="1" dirty="0"/>
          </a:p>
          <a:p>
            <a:r>
              <a:rPr lang="en-US" sz="1600" b="1" dirty="0"/>
              <a:t>EEE: 34</a:t>
            </a:r>
          </a:p>
          <a:p>
            <a:endParaRPr lang="en-US" sz="1600" b="1" dirty="0"/>
          </a:p>
          <a:p>
            <a:r>
              <a:rPr lang="en-US" sz="1600" b="1" dirty="0"/>
              <a:t>Economics: 1</a:t>
            </a:r>
          </a:p>
          <a:p>
            <a:endParaRPr lang="en-US" sz="1600" b="1" dirty="0"/>
          </a:p>
          <a:p>
            <a:r>
              <a:rPr lang="en-US" sz="1600" b="1" dirty="0"/>
              <a:t>IE: 39</a:t>
            </a:r>
          </a:p>
          <a:p>
            <a:endParaRPr lang="en-US" sz="1600" b="1" dirty="0"/>
          </a:p>
          <a:p>
            <a:r>
              <a:rPr lang="en-US" sz="1600" b="1" dirty="0"/>
              <a:t>ME: 26</a:t>
            </a:r>
          </a:p>
          <a:p>
            <a:endParaRPr lang="en-US" sz="1600" b="1" dirty="0"/>
          </a:p>
          <a:p>
            <a:r>
              <a:rPr lang="en-US" sz="1600" b="1" dirty="0"/>
              <a:t>MBG: 30</a:t>
            </a:r>
          </a:p>
          <a:p>
            <a:endParaRPr lang="en-US" sz="1600" b="1" dirty="0"/>
          </a:p>
          <a:p>
            <a:r>
              <a:rPr lang="en-US" sz="1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5204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1783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b="1" dirty="0">
                <a:solidFill>
                  <a:schemeClr val="bg1"/>
                </a:solidFill>
              </a:rPr>
              <a:t>Quotas for departments 2020-2022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4" y="1563357"/>
            <a:ext cx="1153962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17 study+30 Internship</a:t>
            </a:r>
          </a:p>
          <a:p>
            <a:endParaRPr lang="en-US" sz="3600" b="1" dirty="0">
              <a:solidFill>
                <a:srgbClr val="800000"/>
              </a:solidFill>
            </a:endParaRPr>
          </a:p>
          <a:p>
            <a:r>
              <a:rPr lang="en-US" sz="3600" b="1" dirty="0">
                <a:solidFill>
                  <a:srgbClr val="800000"/>
                </a:solidFill>
              </a:rPr>
              <a:t>+16 Consortium Internship</a:t>
            </a:r>
          </a:p>
          <a:p>
            <a:endParaRPr lang="en-US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en-US" sz="1800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9250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683E79-25BF-F44D-B9BF-D311FE0D0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American Typewriter"/>
                <a:cs typeface="American Typewriter"/>
              </a:rPr>
              <a:t>Used</a:t>
            </a:r>
            <a:r>
              <a:rPr lang="tr-TR" b="1" dirty="0">
                <a:latin typeface="American Typewriter"/>
                <a:cs typeface="American Typewriter"/>
              </a:rPr>
              <a:t> </a:t>
            </a:r>
            <a:r>
              <a:rPr lang="tr-TR" b="1" dirty="0" err="1">
                <a:latin typeface="American Typewriter"/>
                <a:cs typeface="American Typewriter"/>
              </a:rPr>
              <a:t>quotas</a:t>
            </a:r>
            <a:r>
              <a:rPr lang="tr-TR" b="1" dirty="0">
                <a:latin typeface="American Typewriter"/>
                <a:cs typeface="American Typewriter"/>
              </a:rPr>
              <a:t> </a:t>
            </a:r>
            <a:r>
              <a:rPr lang="tr-TR" b="1" dirty="0" err="1">
                <a:latin typeface="American Typewriter"/>
                <a:cs typeface="American Typewriter"/>
              </a:rPr>
              <a:t>by</a:t>
            </a:r>
            <a:r>
              <a:rPr lang="tr-TR" b="1" dirty="0">
                <a:latin typeface="American Typewriter"/>
                <a:cs typeface="American Typewriter"/>
              </a:rPr>
              <a:t> </a:t>
            </a:r>
            <a:r>
              <a:rPr lang="tr-TR" b="1" dirty="0" err="1">
                <a:latin typeface="American Typewriter"/>
                <a:cs typeface="American Typewriter"/>
              </a:rPr>
              <a:t>departments</a:t>
            </a:r>
            <a:endParaRPr lang="tr-TR" b="1" dirty="0">
              <a:latin typeface="American Typewriter"/>
              <a:cs typeface="American Typewriter"/>
            </a:endParaRP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36DB2938-0F2C-6E48-8CFE-24F5080916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874611"/>
              </p:ext>
            </p:extLst>
          </p:nvPr>
        </p:nvGraphicFramePr>
        <p:xfrm>
          <a:off x="609599" y="2209800"/>
          <a:ext cx="10945985" cy="403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4836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178344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lnSpc>
                <a:spcPct val="140000"/>
              </a:lnSpc>
            </a:pPr>
            <a:r>
              <a:rPr lang="en-US" sz="2800" b="1" dirty="0">
                <a:solidFill>
                  <a:schemeClr val="bg1"/>
                </a:solidFill>
              </a:rPr>
              <a:t>Erasmus results announcement type (transparency)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2388"/>
            <a:ext cx="1153962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Accordingly their student ID (We will not announce the names) or?</a:t>
            </a:r>
          </a:p>
          <a:p>
            <a:endParaRPr lang="en-US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en-US" sz="1800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835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476</Words>
  <Application>Microsoft Macintosh PowerPoint</Application>
  <PresentationFormat>Geniş ekran</PresentationFormat>
  <Paragraphs>240</Paragraphs>
  <Slides>14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American Typewriter</vt:lpstr>
      <vt:lpstr>Calibri</vt:lpstr>
      <vt:lpstr>Arial</vt:lpstr>
      <vt:lpstr>Avenir Black Oblique</vt:lpstr>
      <vt:lpstr>Office Theme</vt:lpstr>
      <vt:lpstr>PowerPoint Sunusu</vt:lpstr>
      <vt:lpstr>Agenda Items</vt:lpstr>
      <vt:lpstr>News from us</vt:lpstr>
      <vt:lpstr>Student Mobility Process</vt:lpstr>
      <vt:lpstr>Erasmus@AGU 2020</vt:lpstr>
      <vt:lpstr>Erasmus@AGU 2020</vt:lpstr>
      <vt:lpstr>Quotas for departments 2020-2022</vt:lpstr>
      <vt:lpstr>Used quotas by departments</vt:lpstr>
      <vt:lpstr>Erasmus results announcement type (transparency)</vt:lpstr>
      <vt:lpstr>Online Mobility for Staff and Students</vt:lpstr>
      <vt:lpstr>Incoming Erasmus and Exchange mobilities?</vt:lpstr>
      <vt:lpstr>Second Payment Cancellation</vt:lpstr>
      <vt:lpstr>What’s next?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73</cp:revision>
  <dcterms:modified xsi:type="dcterms:W3CDTF">2020-06-25T09:43:57Z</dcterms:modified>
</cp:coreProperties>
</file>